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p:scale>
          <a:sx n="77" d="100"/>
          <a:sy n="77" d="100"/>
        </p:scale>
        <p:origin x="1572"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7013"/>
            <a:ext cx="5143500" cy="3182937"/>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857250" y="4802188"/>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Rectangle 4">
            <a:extLst>
              <a:ext uri="{FF2B5EF4-FFF2-40B4-BE49-F238E27FC236}">
                <a16:creationId xmlns:a16="http://schemas.microsoft.com/office/drawing/2014/main" id="{3C0CA623-EC80-4E3A-84AE-E8B64B8EAD7B}"/>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a:extLst>
              <a:ext uri="{FF2B5EF4-FFF2-40B4-BE49-F238E27FC236}">
                <a16:creationId xmlns:a16="http://schemas.microsoft.com/office/drawing/2014/main" id="{630758AE-C253-4318-8F27-D8F64BAEFCF7}"/>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a:extLst>
              <a:ext uri="{FF2B5EF4-FFF2-40B4-BE49-F238E27FC236}">
                <a16:creationId xmlns:a16="http://schemas.microsoft.com/office/drawing/2014/main" id="{3F96AC67-F71E-4C20-B1C1-059F2EBC5B7D}"/>
              </a:ext>
            </a:extLst>
          </p:cNvPr>
          <p:cNvSpPr>
            <a:spLocks noGrp="1" noChangeArrowheads="1"/>
          </p:cNvSpPr>
          <p:nvPr>
            <p:ph type="sldNum" sz="quarter" idx="12"/>
          </p:nvPr>
        </p:nvSpPr>
        <p:spPr>
          <a:ln/>
        </p:spPr>
        <p:txBody>
          <a:bodyPr/>
          <a:lstStyle>
            <a:lvl1pPr>
              <a:defRPr/>
            </a:lvl1pPr>
          </a:lstStyle>
          <a:p>
            <a:fld id="{EADDA5C8-F3CA-4BEE-92FC-41A37A6AD104}" type="slidenum">
              <a:rPr lang="en-US" altLang="sv-SE"/>
              <a:pPr/>
              <a:t>‹#›</a:t>
            </a:fld>
            <a:endParaRPr lang="en-US" altLang="sv-SE"/>
          </a:p>
        </p:txBody>
      </p:sp>
    </p:spTree>
    <p:extLst>
      <p:ext uri="{BB962C8B-B14F-4D97-AF65-F5344CB8AC3E}">
        <p14:creationId xmlns:p14="http://schemas.microsoft.com/office/powerpoint/2010/main" val="111318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a:extLst>
              <a:ext uri="{FF2B5EF4-FFF2-40B4-BE49-F238E27FC236}">
                <a16:creationId xmlns:a16="http://schemas.microsoft.com/office/drawing/2014/main" id="{23F2D7C5-3AC3-4494-A4DC-073D2A48D3B4}"/>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a:extLst>
              <a:ext uri="{FF2B5EF4-FFF2-40B4-BE49-F238E27FC236}">
                <a16:creationId xmlns:a16="http://schemas.microsoft.com/office/drawing/2014/main" id="{8DE8155D-BAD9-43C9-A523-274D580F11B1}"/>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a:extLst>
              <a:ext uri="{FF2B5EF4-FFF2-40B4-BE49-F238E27FC236}">
                <a16:creationId xmlns:a16="http://schemas.microsoft.com/office/drawing/2014/main" id="{7BF37C45-0921-4D06-B4E3-5F78727BA8A0}"/>
              </a:ext>
            </a:extLst>
          </p:cNvPr>
          <p:cNvSpPr>
            <a:spLocks noGrp="1" noChangeArrowheads="1"/>
          </p:cNvSpPr>
          <p:nvPr>
            <p:ph type="sldNum" sz="quarter" idx="12"/>
          </p:nvPr>
        </p:nvSpPr>
        <p:spPr>
          <a:ln/>
        </p:spPr>
        <p:txBody>
          <a:bodyPr/>
          <a:lstStyle>
            <a:lvl1pPr>
              <a:defRPr/>
            </a:lvl1pPr>
          </a:lstStyle>
          <a:p>
            <a:fld id="{C3BE7F94-5C12-4132-A9E8-15DF62CC0E3A}" type="slidenum">
              <a:rPr lang="en-US" altLang="sv-SE"/>
              <a:pPr/>
              <a:t>‹#›</a:t>
            </a:fld>
            <a:endParaRPr lang="en-US" altLang="sv-SE"/>
          </a:p>
        </p:txBody>
      </p:sp>
    </p:spTree>
    <p:extLst>
      <p:ext uri="{BB962C8B-B14F-4D97-AF65-F5344CB8AC3E}">
        <p14:creationId xmlns:p14="http://schemas.microsoft.com/office/powerpoint/2010/main" val="374723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a:extLst>
              <a:ext uri="{FF2B5EF4-FFF2-40B4-BE49-F238E27FC236}">
                <a16:creationId xmlns:a16="http://schemas.microsoft.com/office/drawing/2014/main" id="{0168E4DB-C510-497C-A6F0-4087FA808221}"/>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a:extLst>
              <a:ext uri="{FF2B5EF4-FFF2-40B4-BE49-F238E27FC236}">
                <a16:creationId xmlns:a16="http://schemas.microsoft.com/office/drawing/2014/main" id="{8F3B76E9-5EA8-4318-8E34-0CBE1C5D4DB9}"/>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a:extLst>
              <a:ext uri="{FF2B5EF4-FFF2-40B4-BE49-F238E27FC236}">
                <a16:creationId xmlns:a16="http://schemas.microsoft.com/office/drawing/2014/main" id="{B6A70EC4-0904-4F27-B22E-8587FF6E7701}"/>
              </a:ext>
            </a:extLst>
          </p:cNvPr>
          <p:cNvSpPr>
            <a:spLocks noGrp="1" noChangeArrowheads="1"/>
          </p:cNvSpPr>
          <p:nvPr>
            <p:ph type="sldNum" sz="quarter" idx="12"/>
          </p:nvPr>
        </p:nvSpPr>
        <p:spPr>
          <a:ln/>
        </p:spPr>
        <p:txBody>
          <a:bodyPr/>
          <a:lstStyle>
            <a:lvl1pPr>
              <a:defRPr/>
            </a:lvl1pPr>
          </a:lstStyle>
          <a:p>
            <a:fld id="{57EFD6A1-755A-42B8-AA3E-AB031C9C1C2E}" type="slidenum">
              <a:rPr lang="en-US" altLang="sv-SE"/>
              <a:pPr/>
              <a:t>‹#›</a:t>
            </a:fld>
            <a:endParaRPr lang="en-US" altLang="sv-SE"/>
          </a:p>
        </p:txBody>
      </p:sp>
    </p:spTree>
    <p:extLst>
      <p:ext uri="{BB962C8B-B14F-4D97-AF65-F5344CB8AC3E}">
        <p14:creationId xmlns:p14="http://schemas.microsoft.com/office/powerpoint/2010/main" val="2675380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a:extLst>
              <a:ext uri="{FF2B5EF4-FFF2-40B4-BE49-F238E27FC236}">
                <a16:creationId xmlns:a16="http://schemas.microsoft.com/office/drawing/2014/main" id="{AB308D35-4F6B-4881-8E47-6AD2CF9DDB4B}"/>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a:extLst>
              <a:ext uri="{FF2B5EF4-FFF2-40B4-BE49-F238E27FC236}">
                <a16:creationId xmlns:a16="http://schemas.microsoft.com/office/drawing/2014/main" id="{98566ED6-1AB6-4DBA-96BA-01C25B9A3AC2}"/>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a:extLst>
              <a:ext uri="{FF2B5EF4-FFF2-40B4-BE49-F238E27FC236}">
                <a16:creationId xmlns:a16="http://schemas.microsoft.com/office/drawing/2014/main" id="{0C19D60E-5B97-410D-9FFB-8F2205A6906F}"/>
              </a:ext>
            </a:extLst>
          </p:cNvPr>
          <p:cNvSpPr>
            <a:spLocks noGrp="1" noChangeArrowheads="1"/>
          </p:cNvSpPr>
          <p:nvPr>
            <p:ph type="sldNum" sz="quarter" idx="12"/>
          </p:nvPr>
        </p:nvSpPr>
        <p:spPr>
          <a:ln/>
        </p:spPr>
        <p:txBody>
          <a:bodyPr/>
          <a:lstStyle>
            <a:lvl1pPr>
              <a:defRPr/>
            </a:lvl1pPr>
          </a:lstStyle>
          <a:p>
            <a:fld id="{38CEC51B-20D7-4CBB-9616-B3FA8FC99BFC}" type="slidenum">
              <a:rPr lang="en-US" altLang="sv-SE"/>
              <a:pPr/>
              <a:t>‹#›</a:t>
            </a:fld>
            <a:endParaRPr lang="en-US" altLang="sv-SE"/>
          </a:p>
        </p:txBody>
      </p:sp>
    </p:spTree>
    <p:extLst>
      <p:ext uri="{BB962C8B-B14F-4D97-AF65-F5344CB8AC3E}">
        <p14:creationId xmlns:p14="http://schemas.microsoft.com/office/powerpoint/2010/main" val="227580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279650"/>
            <a:ext cx="5915025" cy="3803650"/>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468313" y="6119813"/>
            <a:ext cx="5915025" cy="2000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C08D7C31-28DE-4FF5-887F-32263EE30C19}"/>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a:extLst>
              <a:ext uri="{FF2B5EF4-FFF2-40B4-BE49-F238E27FC236}">
                <a16:creationId xmlns:a16="http://schemas.microsoft.com/office/drawing/2014/main" id="{0A12DA20-45E7-4FCE-9BA4-F21410D425F2}"/>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a:extLst>
              <a:ext uri="{FF2B5EF4-FFF2-40B4-BE49-F238E27FC236}">
                <a16:creationId xmlns:a16="http://schemas.microsoft.com/office/drawing/2014/main" id="{AF9720B1-6805-4929-984D-42B21D533780}"/>
              </a:ext>
            </a:extLst>
          </p:cNvPr>
          <p:cNvSpPr>
            <a:spLocks noGrp="1" noChangeArrowheads="1"/>
          </p:cNvSpPr>
          <p:nvPr>
            <p:ph type="sldNum" sz="quarter" idx="12"/>
          </p:nvPr>
        </p:nvSpPr>
        <p:spPr>
          <a:ln/>
        </p:spPr>
        <p:txBody>
          <a:bodyPr/>
          <a:lstStyle>
            <a:lvl1pPr>
              <a:defRPr/>
            </a:lvl1pPr>
          </a:lstStyle>
          <a:p>
            <a:fld id="{6015E3E6-C403-470E-AFD1-0970E524F02F}" type="slidenum">
              <a:rPr lang="en-US" altLang="sv-SE"/>
              <a:pPr/>
              <a:t>‹#›</a:t>
            </a:fld>
            <a:endParaRPr lang="en-US" altLang="sv-SE"/>
          </a:p>
        </p:txBody>
      </p:sp>
    </p:spTree>
    <p:extLst>
      <p:ext uri="{BB962C8B-B14F-4D97-AF65-F5344CB8AC3E}">
        <p14:creationId xmlns:p14="http://schemas.microsoft.com/office/powerpoint/2010/main" val="1014730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342900" y="2133600"/>
            <a:ext cx="3009900" cy="6034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3505200" y="2133600"/>
            <a:ext cx="3009900" cy="6034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a:extLst>
              <a:ext uri="{FF2B5EF4-FFF2-40B4-BE49-F238E27FC236}">
                <a16:creationId xmlns:a16="http://schemas.microsoft.com/office/drawing/2014/main" id="{8DCCB2E7-6F9A-4C2B-964F-B574F652FC5C}"/>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6" name="Rectangle 5">
            <a:extLst>
              <a:ext uri="{FF2B5EF4-FFF2-40B4-BE49-F238E27FC236}">
                <a16:creationId xmlns:a16="http://schemas.microsoft.com/office/drawing/2014/main" id="{39536C9C-DADA-4627-AD27-0737DD982E9B}"/>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7" name="Rectangle 6">
            <a:extLst>
              <a:ext uri="{FF2B5EF4-FFF2-40B4-BE49-F238E27FC236}">
                <a16:creationId xmlns:a16="http://schemas.microsoft.com/office/drawing/2014/main" id="{72BEABE2-F416-4B81-A45B-C47598EADD21}"/>
              </a:ext>
            </a:extLst>
          </p:cNvPr>
          <p:cNvSpPr>
            <a:spLocks noGrp="1" noChangeArrowheads="1"/>
          </p:cNvSpPr>
          <p:nvPr>
            <p:ph type="sldNum" sz="quarter" idx="12"/>
          </p:nvPr>
        </p:nvSpPr>
        <p:spPr>
          <a:ln/>
        </p:spPr>
        <p:txBody>
          <a:bodyPr/>
          <a:lstStyle>
            <a:lvl1pPr>
              <a:defRPr/>
            </a:lvl1pPr>
          </a:lstStyle>
          <a:p>
            <a:fld id="{DE5E02CB-D202-41B4-B110-E8BF90BBDB35}" type="slidenum">
              <a:rPr lang="en-US" altLang="sv-SE"/>
              <a:pPr/>
              <a:t>‹#›</a:t>
            </a:fld>
            <a:endParaRPr lang="en-US" altLang="sv-SE"/>
          </a:p>
        </p:txBody>
      </p:sp>
    </p:spTree>
    <p:extLst>
      <p:ext uri="{BB962C8B-B14F-4D97-AF65-F5344CB8AC3E}">
        <p14:creationId xmlns:p14="http://schemas.microsoft.com/office/powerpoint/2010/main" val="334370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487363"/>
            <a:ext cx="5915025" cy="1766887"/>
          </a:xfrm>
        </p:spPr>
        <p:txBody>
          <a:bodyPr/>
          <a:lstStyle/>
          <a:p>
            <a:r>
              <a:rPr lang="en-US"/>
              <a:t>Click to edit Master title style</a:t>
            </a:r>
            <a:endParaRPr lang="sv-SE"/>
          </a:p>
        </p:txBody>
      </p:sp>
      <p:sp>
        <p:nvSpPr>
          <p:cNvPr id="3" name="Text Placeholder 2"/>
          <p:cNvSpPr>
            <a:spLocks noGrp="1"/>
          </p:cNvSpPr>
          <p:nvPr>
            <p:ph type="body" idx="1"/>
          </p:nvPr>
        </p:nvSpPr>
        <p:spPr>
          <a:xfrm>
            <a:off x="473075" y="2241550"/>
            <a:ext cx="2900363"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3340100"/>
            <a:ext cx="2900363" cy="4913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3471863" y="2241550"/>
            <a:ext cx="291623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71863" y="3340100"/>
            <a:ext cx="2916237" cy="4913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Rectangle 4">
            <a:extLst>
              <a:ext uri="{FF2B5EF4-FFF2-40B4-BE49-F238E27FC236}">
                <a16:creationId xmlns:a16="http://schemas.microsoft.com/office/drawing/2014/main" id="{D9E3C9FD-9070-444D-869D-A3179282511D}"/>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8" name="Rectangle 5">
            <a:extLst>
              <a:ext uri="{FF2B5EF4-FFF2-40B4-BE49-F238E27FC236}">
                <a16:creationId xmlns:a16="http://schemas.microsoft.com/office/drawing/2014/main" id="{A87658F8-5EA3-4B13-B1C2-CEEE42AE4EDC}"/>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9" name="Rectangle 6">
            <a:extLst>
              <a:ext uri="{FF2B5EF4-FFF2-40B4-BE49-F238E27FC236}">
                <a16:creationId xmlns:a16="http://schemas.microsoft.com/office/drawing/2014/main" id="{F1C80035-340A-4D98-87B6-5701AABA47AA}"/>
              </a:ext>
            </a:extLst>
          </p:cNvPr>
          <p:cNvSpPr>
            <a:spLocks noGrp="1" noChangeArrowheads="1"/>
          </p:cNvSpPr>
          <p:nvPr>
            <p:ph type="sldNum" sz="quarter" idx="12"/>
          </p:nvPr>
        </p:nvSpPr>
        <p:spPr>
          <a:ln/>
        </p:spPr>
        <p:txBody>
          <a:bodyPr/>
          <a:lstStyle>
            <a:lvl1pPr>
              <a:defRPr/>
            </a:lvl1pPr>
          </a:lstStyle>
          <a:p>
            <a:fld id="{98770C30-E6B2-4C3B-BC91-278F077F6A83}" type="slidenum">
              <a:rPr lang="en-US" altLang="sv-SE"/>
              <a:pPr/>
              <a:t>‹#›</a:t>
            </a:fld>
            <a:endParaRPr lang="en-US" altLang="sv-SE"/>
          </a:p>
        </p:txBody>
      </p:sp>
    </p:spTree>
    <p:extLst>
      <p:ext uri="{BB962C8B-B14F-4D97-AF65-F5344CB8AC3E}">
        <p14:creationId xmlns:p14="http://schemas.microsoft.com/office/powerpoint/2010/main" val="2811898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Rectangle 4">
            <a:extLst>
              <a:ext uri="{FF2B5EF4-FFF2-40B4-BE49-F238E27FC236}">
                <a16:creationId xmlns:a16="http://schemas.microsoft.com/office/drawing/2014/main" id="{AE612D33-E7D7-4E0B-A5BB-2A983E691C3A}"/>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4" name="Rectangle 5">
            <a:extLst>
              <a:ext uri="{FF2B5EF4-FFF2-40B4-BE49-F238E27FC236}">
                <a16:creationId xmlns:a16="http://schemas.microsoft.com/office/drawing/2014/main" id="{76543430-0F08-4DED-AF0B-E511C3143491}"/>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5" name="Rectangle 6">
            <a:extLst>
              <a:ext uri="{FF2B5EF4-FFF2-40B4-BE49-F238E27FC236}">
                <a16:creationId xmlns:a16="http://schemas.microsoft.com/office/drawing/2014/main" id="{DFC064B2-0EC4-42F3-9640-A8276578AB9F}"/>
              </a:ext>
            </a:extLst>
          </p:cNvPr>
          <p:cNvSpPr>
            <a:spLocks noGrp="1" noChangeArrowheads="1"/>
          </p:cNvSpPr>
          <p:nvPr>
            <p:ph type="sldNum" sz="quarter" idx="12"/>
          </p:nvPr>
        </p:nvSpPr>
        <p:spPr>
          <a:ln/>
        </p:spPr>
        <p:txBody>
          <a:bodyPr/>
          <a:lstStyle>
            <a:lvl1pPr>
              <a:defRPr/>
            </a:lvl1pPr>
          </a:lstStyle>
          <a:p>
            <a:fld id="{B2607CE1-63B5-49B9-9342-785AC470166F}" type="slidenum">
              <a:rPr lang="en-US" altLang="sv-SE"/>
              <a:pPr/>
              <a:t>‹#›</a:t>
            </a:fld>
            <a:endParaRPr lang="en-US" altLang="sv-SE"/>
          </a:p>
        </p:txBody>
      </p:sp>
    </p:spTree>
    <p:extLst>
      <p:ext uri="{BB962C8B-B14F-4D97-AF65-F5344CB8AC3E}">
        <p14:creationId xmlns:p14="http://schemas.microsoft.com/office/powerpoint/2010/main" val="277000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0F1EF79-6716-43A1-8673-CFF28E4B4461}"/>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3" name="Rectangle 5">
            <a:extLst>
              <a:ext uri="{FF2B5EF4-FFF2-40B4-BE49-F238E27FC236}">
                <a16:creationId xmlns:a16="http://schemas.microsoft.com/office/drawing/2014/main" id="{A2FE49AA-2675-49D3-9CAB-99CA975FE443}"/>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4" name="Rectangle 6">
            <a:extLst>
              <a:ext uri="{FF2B5EF4-FFF2-40B4-BE49-F238E27FC236}">
                <a16:creationId xmlns:a16="http://schemas.microsoft.com/office/drawing/2014/main" id="{C1D76AD8-7E25-49E8-B12E-14BFE293A472}"/>
              </a:ext>
            </a:extLst>
          </p:cNvPr>
          <p:cNvSpPr>
            <a:spLocks noGrp="1" noChangeArrowheads="1"/>
          </p:cNvSpPr>
          <p:nvPr>
            <p:ph type="sldNum" sz="quarter" idx="12"/>
          </p:nvPr>
        </p:nvSpPr>
        <p:spPr>
          <a:ln/>
        </p:spPr>
        <p:txBody>
          <a:bodyPr/>
          <a:lstStyle>
            <a:lvl1pPr>
              <a:defRPr/>
            </a:lvl1pPr>
          </a:lstStyle>
          <a:p>
            <a:fld id="{2989FEDA-00A8-4457-876B-03E99C07BC15}" type="slidenum">
              <a:rPr lang="en-US" altLang="sv-SE"/>
              <a:pPr/>
              <a:t>‹#›</a:t>
            </a:fld>
            <a:endParaRPr lang="en-US" altLang="sv-SE"/>
          </a:p>
        </p:txBody>
      </p:sp>
    </p:spTree>
    <p:extLst>
      <p:ext uri="{BB962C8B-B14F-4D97-AF65-F5344CB8AC3E}">
        <p14:creationId xmlns:p14="http://schemas.microsoft.com/office/powerpoint/2010/main" val="47862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2916238" y="1316038"/>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C3E36CF-DB89-42FF-A54D-099C197C0343}"/>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6" name="Rectangle 5">
            <a:extLst>
              <a:ext uri="{FF2B5EF4-FFF2-40B4-BE49-F238E27FC236}">
                <a16:creationId xmlns:a16="http://schemas.microsoft.com/office/drawing/2014/main" id="{181E9F01-6753-492D-B7BD-3B75C0FF9FF6}"/>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7" name="Rectangle 6">
            <a:extLst>
              <a:ext uri="{FF2B5EF4-FFF2-40B4-BE49-F238E27FC236}">
                <a16:creationId xmlns:a16="http://schemas.microsoft.com/office/drawing/2014/main" id="{907291CB-95FC-4B2E-BE4C-2CA53A81A103}"/>
              </a:ext>
            </a:extLst>
          </p:cNvPr>
          <p:cNvSpPr>
            <a:spLocks noGrp="1" noChangeArrowheads="1"/>
          </p:cNvSpPr>
          <p:nvPr>
            <p:ph type="sldNum" sz="quarter" idx="12"/>
          </p:nvPr>
        </p:nvSpPr>
        <p:spPr>
          <a:ln/>
        </p:spPr>
        <p:txBody>
          <a:bodyPr/>
          <a:lstStyle>
            <a:lvl1pPr>
              <a:defRPr/>
            </a:lvl1pPr>
          </a:lstStyle>
          <a:p>
            <a:fld id="{6ABF0425-D67B-4C30-A4F2-DE5E99027027}" type="slidenum">
              <a:rPr lang="en-US" altLang="sv-SE"/>
              <a:pPr/>
              <a:t>‹#›</a:t>
            </a:fld>
            <a:endParaRPr lang="en-US" altLang="sv-SE"/>
          </a:p>
        </p:txBody>
      </p:sp>
    </p:spTree>
    <p:extLst>
      <p:ext uri="{BB962C8B-B14F-4D97-AF65-F5344CB8AC3E}">
        <p14:creationId xmlns:p14="http://schemas.microsoft.com/office/powerpoint/2010/main" val="215276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2916238" y="1316038"/>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09182F7-C91D-4EA5-A2F4-D67A19E2CEBF}"/>
              </a:ext>
            </a:extLst>
          </p:cNvPr>
          <p:cNvSpPr>
            <a:spLocks noGrp="1" noChangeArrowheads="1"/>
          </p:cNvSpPr>
          <p:nvPr>
            <p:ph type="dt" sz="half" idx="10"/>
          </p:nvPr>
        </p:nvSpPr>
        <p:spPr>
          <a:ln/>
        </p:spPr>
        <p:txBody>
          <a:bodyPr/>
          <a:lstStyle>
            <a:lvl1pPr>
              <a:defRPr/>
            </a:lvl1pPr>
          </a:lstStyle>
          <a:p>
            <a:pPr>
              <a:defRPr/>
            </a:pPr>
            <a:endParaRPr lang="en-US" altLang="sv-SE"/>
          </a:p>
        </p:txBody>
      </p:sp>
      <p:sp>
        <p:nvSpPr>
          <p:cNvPr id="6" name="Rectangle 5">
            <a:extLst>
              <a:ext uri="{FF2B5EF4-FFF2-40B4-BE49-F238E27FC236}">
                <a16:creationId xmlns:a16="http://schemas.microsoft.com/office/drawing/2014/main" id="{E23A1111-447F-4DE2-8590-C1C1F484172B}"/>
              </a:ext>
            </a:extLst>
          </p:cNvPr>
          <p:cNvSpPr>
            <a:spLocks noGrp="1" noChangeArrowheads="1"/>
          </p:cNvSpPr>
          <p:nvPr>
            <p:ph type="ftr" sz="quarter" idx="11"/>
          </p:nvPr>
        </p:nvSpPr>
        <p:spPr>
          <a:ln/>
        </p:spPr>
        <p:txBody>
          <a:bodyPr/>
          <a:lstStyle>
            <a:lvl1pPr>
              <a:defRPr/>
            </a:lvl1pPr>
          </a:lstStyle>
          <a:p>
            <a:pPr>
              <a:defRPr/>
            </a:pPr>
            <a:endParaRPr lang="en-US" altLang="sv-SE"/>
          </a:p>
        </p:txBody>
      </p:sp>
      <p:sp>
        <p:nvSpPr>
          <p:cNvPr id="7" name="Rectangle 6">
            <a:extLst>
              <a:ext uri="{FF2B5EF4-FFF2-40B4-BE49-F238E27FC236}">
                <a16:creationId xmlns:a16="http://schemas.microsoft.com/office/drawing/2014/main" id="{AC24C453-8CF7-4E6D-A477-EF9FAAC2F789}"/>
              </a:ext>
            </a:extLst>
          </p:cNvPr>
          <p:cNvSpPr>
            <a:spLocks noGrp="1" noChangeArrowheads="1"/>
          </p:cNvSpPr>
          <p:nvPr>
            <p:ph type="sldNum" sz="quarter" idx="12"/>
          </p:nvPr>
        </p:nvSpPr>
        <p:spPr>
          <a:ln/>
        </p:spPr>
        <p:txBody>
          <a:bodyPr/>
          <a:lstStyle>
            <a:lvl1pPr>
              <a:defRPr/>
            </a:lvl1pPr>
          </a:lstStyle>
          <a:p>
            <a:fld id="{0100CF0E-C8F2-4E32-A236-A3173FD16C1F}" type="slidenum">
              <a:rPr lang="en-US" altLang="sv-SE"/>
              <a:pPr/>
              <a:t>‹#›</a:t>
            </a:fld>
            <a:endParaRPr lang="en-US" altLang="sv-SE"/>
          </a:p>
        </p:txBody>
      </p:sp>
    </p:spTree>
    <p:extLst>
      <p:ext uri="{BB962C8B-B14F-4D97-AF65-F5344CB8AC3E}">
        <p14:creationId xmlns:p14="http://schemas.microsoft.com/office/powerpoint/2010/main" val="175293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BF25DD2-479A-4AB6-B23A-855AC65B622B}"/>
              </a:ext>
            </a:extLst>
          </p:cNvPr>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v-SE"/>
              <a:t>Click to edit Master title style</a:t>
            </a:r>
          </a:p>
        </p:txBody>
      </p:sp>
      <p:sp>
        <p:nvSpPr>
          <p:cNvPr id="1027" name="Rectangle 3">
            <a:extLst>
              <a:ext uri="{FF2B5EF4-FFF2-40B4-BE49-F238E27FC236}">
                <a16:creationId xmlns:a16="http://schemas.microsoft.com/office/drawing/2014/main" id="{39CBAF71-16FF-411B-9D19-74B09BBAC680}"/>
              </a:ext>
            </a:extLst>
          </p:cNvPr>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v-SE"/>
              <a:t>Click to edit Master text styles</a:t>
            </a:r>
          </a:p>
          <a:p>
            <a:pPr lvl="1"/>
            <a:r>
              <a:rPr lang="en-US" altLang="sv-SE"/>
              <a:t>Second level</a:t>
            </a:r>
          </a:p>
          <a:p>
            <a:pPr lvl="2"/>
            <a:r>
              <a:rPr lang="en-US" altLang="sv-SE"/>
              <a:t>Third level</a:t>
            </a:r>
          </a:p>
          <a:p>
            <a:pPr lvl="3"/>
            <a:r>
              <a:rPr lang="en-US" altLang="sv-SE"/>
              <a:t>Fourth level</a:t>
            </a:r>
          </a:p>
          <a:p>
            <a:pPr lvl="4"/>
            <a:r>
              <a:rPr lang="en-US" altLang="sv-SE"/>
              <a:t>Fifth level</a:t>
            </a:r>
          </a:p>
        </p:txBody>
      </p:sp>
      <p:sp>
        <p:nvSpPr>
          <p:cNvPr id="1028" name="Rectangle 4">
            <a:extLst>
              <a:ext uri="{FF2B5EF4-FFF2-40B4-BE49-F238E27FC236}">
                <a16:creationId xmlns:a16="http://schemas.microsoft.com/office/drawing/2014/main" id="{77CC3F04-ABAD-497E-B57A-AA2745A722F3}"/>
              </a:ext>
            </a:extLst>
          </p:cNvPr>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sv-SE"/>
          </a:p>
        </p:txBody>
      </p:sp>
      <p:sp>
        <p:nvSpPr>
          <p:cNvPr id="1029" name="Rectangle 5">
            <a:extLst>
              <a:ext uri="{FF2B5EF4-FFF2-40B4-BE49-F238E27FC236}">
                <a16:creationId xmlns:a16="http://schemas.microsoft.com/office/drawing/2014/main" id="{F529C17F-ED19-4A61-9C10-1319F37B7D5E}"/>
              </a:ext>
            </a:extLst>
          </p:cNvPr>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sv-SE"/>
          </a:p>
        </p:txBody>
      </p:sp>
      <p:sp>
        <p:nvSpPr>
          <p:cNvPr id="1030" name="Rectangle 6">
            <a:extLst>
              <a:ext uri="{FF2B5EF4-FFF2-40B4-BE49-F238E27FC236}">
                <a16:creationId xmlns:a16="http://schemas.microsoft.com/office/drawing/2014/main" id="{DC8F804C-EA88-474B-A053-5CE3DB22B6F8}"/>
              </a:ext>
            </a:extLst>
          </p:cNvPr>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BE89CA9-2A28-478E-9E74-5B44F9D0B0D6}" type="slidenum">
              <a:rPr lang="en-US" altLang="sv-SE"/>
              <a:pPr/>
              <a:t>‹#›</a:t>
            </a:fld>
            <a:endParaRPr lang="en-US"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a:extLst>
              <a:ext uri="{FF2B5EF4-FFF2-40B4-BE49-F238E27FC236}">
                <a16:creationId xmlns:a16="http://schemas.microsoft.com/office/drawing/2014/main" id="{07552787-FB48-4764-A95F-967E0C30C56A}"/>
              </a:ext>
            </a:extLst>
          </p:cNvPr>
          <p:cNvSpPr txBox="1">
            <a:spLocks noChangeArrowheads="1"/>
          </p:cNvSpPr>
          <p:nvPr/>
        </p:nvSpPr>
        <p:spPr bwMode="auto">
          <a:xfrm>
            <a:off x="1219200" y="188113"/>
            <a:ext cx="5410200"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sv-SE" altLang="sv-SE" b="1" dirty="0"/>
              <a:t>Effects of commercial hatchery processes on the stress response in domestic chicken </a:t>
            </a:r>
          </a:p>
          <a:p>
            <a:pPr algn="r">
              <a:spcBef>
                <a:spcPct val="50000"/>
              </a:spcBef>
            </a:pPr>
            <a:r>
              <a:rPr lang="sv-SE" altLang="sv-SE" sz="1400" b="1" dirty="0"/>
              <a:t>Hedvika Suchankova</a:t>
            </a:r>
          </a:p>
        </p:txBody>
      </p:sp>
      <p:sp>
        <p:nvSpPr>
          <p:cNvPr id="2053" name="Text Box 7">
            <a:extLst>
              <a:ext uri="{FF2B5EF4-FFF2-40B4-BE49-F238E27FC236}">
                <a16:creationId xmlns:a16="http://schemas.microsoft.com/office/drawing/2014/main" id="{93A77B15-9572-40F0-B179-19782963009F}"/>
              </a:ext>
            </a:extLst>
          </p:cNvPr>
          <p:cNvSpPr txBox="1">
            <a:spLocks noChangeArrowheads="1"/>
          </p:cNvSpPr>
          <p:nvPr/>
        </p:nvSpPr>
        <p:spPr bwMode="auto">
          <a:xfrm>
            <a:off x="141553" y="1542093"/>
            <a:ext cx="6450031" cy="118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sv-SE" altLang="sv-SE" sz="1100" b="1" dirty="0">
                <a:latin typeface="+mj-lt"/>
              </a:rPr>
              <a:t>Introduction</a:t>
            </a:r>
          </a:p>
          <a:p>
            <a:pPr algn="just">
              <a:spcBef>
                <a:spcPct val="50000"/>
              </a:spcBef>
            </a:pPr>
            <a:r>
              <a:rPr lang="en-US" sz="1000" dirty="0">
                <a:effectLst/>
                <a:latin typeface="+mj-lt"/>
                <a:ea typeface="Calibri" panose="020F0502020204030204" pitchFamily="34" charset="0"/>
                <a:cs typeface="Times New Roman" panose="02020603050405020304" pitchFamily="18" charset="0"/>
              </a:rPr>
              <a:t>Early life stress can significantly affect lifetime welfare by decreased growth, delayed sexual maturation, increased aggression, and among others suppressed immune system. Exacerbated stress and fear responses may be indicators of early life stress. Evaluation of the long-term effects of the current commercial hatchery processes on the stress response may provide an insight into the welfare of laying hens. </a:t>
            </a:r>
          </a:p>
          <a:p>
            <a:pPr>
              <a:spcBef>
                <a:spcPct val="50000"/>
              </a:spcBef>
            </a:pPr>
            <a:endParaRPr lang="sv-SE" altLang="sv-SE" sz="1000" dirty="0">
              <a:latin typeface="+mj-lt"/>
            </a:endParaRPr>
          </a:p>
        </p:txBody>
      </p:sp>
      <p:sp>
        <p:nvSpPr>
          <p:cNvPr id="2054" name="Text Box 8">
            <a:extLst>
              <a:ext uri="{FF2B5EF4-FFF2-40B4-BE49-F238E27FC236}">
                <a16:creationId xmlns:a16="http://schemas.microsoft.com/office/drawing/2014/main" id="{2126CD20-AEED-40B4-AB20-840466A5D570}"/>
              </a:ext>
            </a:extLst>
          </p:cNvPr>
          <p:cNvSpPr txBox="1">
            <a:spLocks noChangeArrowheads="1"/>
          </p:cNvSpPr>
          <p:nvPr/>
        </p:nvSpPr>
        <p:spPr bwMode="auto">
          <a:xfrm>
            <a:off x="195218" y="2656168"/>
            <a:ext cx="3128640" cy="287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sv-SE" altLang="sv-SE" sz="1100" b="1" dirty="0">
                <a:latin typeface="+mj-lt"/>
              </a:rPr>
              <a:t>Methods</a:t>
            </a:r>
          </a:p>
          <a:p>
            <a:pPr algn="just">
              <a:spcBef>
                <a:spcPct val="50000"/>
              </a:spcBef>
            </a:pPr>
            <a:r>
              <a:rPr lang="en-US" sz="1000" dirty="0">
                <a:effectLst/>
                <a:latin typeface="+mj-lt"/>
                <a:ea typeface="Calibri" panose="020F0502020204030204" pitchFamily="34" charset="0"/>
                <a:cs typeface="Times New Roman" panose="02020603050405020304" pitchFamily="18" charset="0"/>
              </a:rPr>
              <a:t>White Leghorn hybrids from the same parental stock </a:t>
            </a:r>
            <a:r>
              <a:rPr lang="en-US" sz="1000" dirty="0">
                <a:latin typeface="+mj-lt"/>
                <a:ea typeface="Calibri" panose="020F0502020204030204" pitchFamily="34" charset="0"/>
                <a:cs typeface="Times New Roman" panose="02020603050405020304" pitchFamily="18" charset="0"/>
              </a:rPr>
              <a:t>were used. </a:t>
            </a:r>
            <a:r>
              <a:rPr lang="en-US" sz="1000" dirty="0">
                <a:effectLst/>
                <a:latin typeface="+mj-lt"/>
                <a:ea typeface="Calibri" panose="020F0502020204030204" pitchFamily="34" charset="0"/>
                <a:cs typeface="Times New Roman" panose="02020603050405020304" pitchFamily="18" charset="0"/>
              </a:rPr>
              <a:t>Hatchery processed (HC) group experienced standard practices while hatchery non-processed (CC) chicks were reared at </a:t>
            </a:r>
            <a:r>
              <a:rPr lang="en-US" sz="1000" dirty="0" err="1">
                <a:effectLst/>
                <a:latin typeface="+mj-lt"/>
                <a:ea typeface="Calibri" panose="020F0502020204030204" pitchFamily="34" charset="0"/>
                <a:cs typeface="Times New Roman" panose="02020603050405020304" pitchFamily="18" charset="0"/>
              </a:rPr>
              <a:t>LiU</a:t>
            </a:r>
            <a:r>
              <a:rPr lang="en-US" sz="1000" dirty="0">
                <a:effectLst/>
                <a:latin typeface="+mj-lt"/>
                <a:ea typeface="Calibri" panose="020F0502020204030204" pitchFamily="34" charset="0"/>
                <a:cs typeface="Times New Roman" panose="02020603050405020304" pitchFamily="18" charset="0"/>
              </a:rPr>
              <a:t> facilities. </a:t>
            </a:r>
            <a:endParaRPr lang="en-US" sz="1000" b="1" i="1" dirty="0">
              <a:latin typeface="+mj-lt"/>
              <a:ea typeface="Calibri" panose="020F0502020204030204" pitchFamily="34" charset="0"/>
              <a:cs typeface="Times New Roman" panose="02020603050405020304" pitchFamily="18" charset="0"/>
            </a:endParaRPr>
          </a:p>
          <a:p>
            <a:pPr algn="just">
              <a:spcBef>
                <a:spcPct val="50000"/>
              </a:spcBef>
            </a:pPr>
            <a:r>
              <a:rPr lang="en-US" sz="1000" b="1" dirty="0">
                <a:effectLst/>
                <a:latin typeface="+mj-lt"/>
                <a:ea typeface="Calibri" panose="020F0502020204030204" pitchFamily="34" charset="0"/>
                <a:cs typeface="Times New Roman" panose="02020603050405020304" pitchFamily="18" charset="0"/>
              </a:rPr>
              <a:t>Tests: </a:t>
            </a:r>
          </a:p>
          <a:p>
            <a:pPr marL="171450" indent="-171450" algn="just">
              <a:spcBef>
                <a:spcPct val="50000"/>
              </a:spcBef>
              <a:buFont typeface="Arial" panose="020B0604020202020204" pitchFamily="34" charset="0"/>
              <a:buChar char="•"/>
            </a:pPr>
            <a:r>
              <a:rPr lang="en-US" sz="1000" dirty="0">
                <a:latin typeface="+mj-lt"/>
                <a:ea typeface="Calibri" panose="020F0502020204030204" pitchFamily="34" charset="0"/>
                <a:cs typeface="Times New Roman" panose="02020603050405020304" pitchFamily="18" charset="0"/>
              </a:rPr>
              <a:t>W</a:t>
            </a:r>
            <a:r>
              <a:rPr lang="en-US" sz="1000" dirty="0">
                <a:effectLst/>
                <a:latin typeface="+mj-lt"/>
                <a:ea typeface="Calibri" panose="020F0502020204030204" pitchFamily="34" charset="0"/>
                <a:cs typeface="Times New Roman" panose="02020603050405020304" pitchFamily="18" charset="0"/>
              </a:rPr>
              <a:t>eekly w</a:t>
            </a:r>
            <a:r>
              <a:rPr lang="sv-SE" altLang="sv-SE" sz="1000" dirty="0">
                <a:latin typeface="+mj-lt"/>
              </a:rPr>
              <a:t>eighing (for nine weeks)</a:t>
            </a:r>
          </a:p>
          <a:p>
            <a:pPr marL="171450" indent="-171450" algn="just">
              <a:spcBef>
                <a:spcPct val="50000"/>
              </a:spcBef>
              <a:buFont typeface="Arial" panose="020B0604020202020204" pitchFamily="34" charset="0"/>
              <a:buChar char="•"/>
            </a:pPr>
            <a:r>
              <a:rPr lang="sv-SE" altLang="sv-SE" sz="1000" dirty="0">
                <a:latin typeface="+mj-lt"/>
              </a:rPr>
              <a:t>Transport stressor (week five) with tonic immobility (TI) test after one day</a:t>
            </a:r>
          </a:p>
          <a:p>
            <a:pPr marL="171450" indent="-171450" algn="just">
              <a:spcBef>
                <a:spcPct val="50000"/>
              </a:spcBef>
              <a:buFont typeface="Arial" panose="020B0604020202020204" pitchFamily="34" charset="0"/>
              <a:buChar char="•"/>
            </a:pPr>
            <a:r>
              <a:rPr lang="sv-SE" altLang="sv-SE" sz="1000" dirty="0">
                <a:latin typeface="+mj-lt"/>
              </a:rPr>
              <a:t>Permanent regrouping stress of all pens (week 8) with corticosterone (CORT) </a:t>
            </a:r>
          </a:p>
          <a:p>
            <a:pPr algn="just">
              <a:spcBef>
                <a:spcPct val="50000"/>
              </a:spcBef>
            </a:pPr>
            <a:r>
              <a:rPr lang="sv-SE" altLang="sv-SE" sz="1000" dirty="0">
                <a:latin typeface="+mj-lt"/>
              </a:rPr>
              <a:t>measurement after</a:t>
            </a:r>
          </a:p>
          <a:p>
            <a:pPr algn="just">
              <a:spcBef>
                <a:spcPct val="50000"/>
              </a:spcBef>
            </a:pPr>
            <a:r>
              <a:rPr lang="sv-SE" altLang="sv-SE" sz="1000">
                <a:latin typeface="+mj-lt"/>
              </a:rPr>
              <a:t>two </a:t>
            </a:r>
            <a:r>
              <a:rPr lang="sv-SE" altLang="sv-SE" sz="1000" dirty="0">
                <a:latin typeface="+mj-lt"/>
              </a:rPr>
              <a:t>days, CC (N = 25</a:t>
            </a:r>
            <a:r>
              <a:rPr lang="sv-SE" altLang="sv-SE" sz="1000">
                <a:latin typeface="+mj-lt"/>
              </a:rPr>
              <a:t>), </a:t>
            </a:r>
          </a:p>
          <a:p>
            <a:pPr algn="just">
              <a:spcBef>
                <a:spcPct val="50000"/>
              </a:spcBef>
            </a:pPr>
            <a:r>
              <a:rPr lang="sv-SE" altLang="sv-SE" sz="1000">
                <a:latin typeface="+mj-lt"/>
              </a:rPr>
              <a:t>HC </a:t>
            </a:r>
            <a:r>
              <a:rPr lang="sv-SE" altLang="sv-SE" sz="1000" dirty="0">
                <a:latin typeface="+mj-lt"/>
              </a:rPr>
              <a:t>(N = 25)</a:t>
            </a:r>
          </a:p>
        </p:txBody>
      </p:sp>
      <p:pic>
        <p:nvPicPr>
          <p:cNvPr id="2057" name="Picture 2">
            <a:extLst>
              <a:ext uri="{FF2B5EF4-FFF2-40B4-BE49-F238E27FC236}">
                <a16:creationId xmlns:a16="http://schemas.microsoft.com/office/drawing/2014/main" id="{9110A84B-FAC8-4B88-BE92-1D9AE6002E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199"/>
            <a:ext cx="1295400" cy="1020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3598990-29E2-4744-891D-6C8CF8B12612}"/>
              </a:ext>
            </a:extLst>
          </p:cNvPr>
          <p:cNvSpPr txBox="1"/>
          <p:nvPr/>
        </p:nvSpPr>
        <p:spPr>
          <a:xfrm>
            <a:off x="152400" y="1165974"/>
            <a:ext cx="3611886" cy="276999"/>
          </a:xfrm>
          <a:prstGeom prst="rect">
            <a:avLst/>
          </a:prstGeom>
          <a:noFill/>
        </p:spPr>
        <p:txBody>
          <a:bodyPr wrap="none" rtlCol="0">
            <a:spAutoFit/>
          </a:bodyPr>
          <a:lstStyle/>
          <a:p>
            <a:r>
              <a:rPr lang="en-US" sz="1200" b="1" dirty="0"/>
              <a:t>Supervisors: Per Jensen and Enya van Poucke</a:t>
            </a:r>
          </a:p>
        </p:txBody>
      </p:sp>
      <p:sp>
        <p:nvSpPr>
          <p:cNvPr id="12" name="Text Box 8">
            <a:extLst>
              <a:ext uri="{FF2B5EF4-FFF2-40B4-BE49-F238E27FC236}">
                <a16:creationId xmlns:a16="http://schemas.microsoft.com/office/drawing/2014/main" id="{4E2FC58B-ABB2-45B4-A6D3-7F09FF0E320B}"/>
              </a:ext>
            </a:extLst>
          </p:cNvPr>
          <p:cNvSpPr txBox="1">
            <a:spLocks noChangeArrowheads="1"/>
          </p:cNvSpPr>
          <p:nvPr/>
        </p:nvSpPr>
        <p:spPr bwMode="auto">
          <a:xfrm>
            <a:off x="3657600" y="3973284"/>
            <a:ext cx="3055940" cy="178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sv-SE" altLang="sv-SE" sz="1100" b="1" dirty="0"/>
              <a:t>Results</a:t>
            </a:r>
          </a:p>
          <a:p>
            <a:pPr>
              <a:spcBef>
                <a:spcPct val="50000"/>
              </a:spcBef>
            </a:pPr>
            <a:r>
              <a:rPr lang="sv-SE" altLang="sv-SE" sz="1000" b="1" dirty="0"/>
              <a:t>Weighing: </a:t>
            </a:r>
            <a:r>
              <a:rPr lang="sv-SE" altLang="sv-SE" sz="1000" dirty="0"/>
              <a:t>No significant differences between the groups except on Day 1. </a:t>
            </a:r>
          </a:p>
          <a:p>
            <a:pPr>
              <a:spcBef>
                <a:spcPct val="50000"/>
              </a:spcBef>
            </a:pPr>
            <a:r>
              <a:rPr lang="sv-SE" altLang="sv-SE" sz="1000" b="1" dirty="0"/>
              <a:t>Tonic immobility</a:t>
            </a:r>
            <a:r>
              <a:rPr lang="sv-SE" altLang="sv-SE" sz="1000" dirty="0"/>
              <a:t>: No significant difference in the righting times between groups. CC group had significantly shorter time post-transport.</a:t>
            </a:r>
          </a:p>
          <a:p>
            <a:pPr>
              <a:spcBef>
                <a:spcPct val="50000"/>
              </a:spcBef>
            </a:pPr>
            <a:r>
              <a:rPr lang="sv-SE" altLang="sv-SE" sz="1000" b="1" dirty="0"/>
              <a:t>CORT levels</a:t>
            </a:r>
            <a:r>
              <a:rPr lang="sv-SE" altLang="sv-SE" sz="1000" dirty="0"/>
              <a:t>: There was no significant effect of regrouping on the blood CORT within or between the groups. </a:t>
            </a:r>
          </a:p>
        </p:txBody>
      </p:sp>
      <p:sp>
        <p:nvSpPr>
          <p:cNvPr id="13" name="Text Box 8">
            <a:extLst>
              <a:ext uri="{FF2B5EF4-FFF2-40B4-BE49-F238E27FC236}">
                <a16:creationId xmlns:a16="http://schemas.microsoft.com/office/drawing/2014/main" id="{020128BE-C23B-4718-8E22-E06CF70FA25C}"/>
              </a:ext>
            </a:extLst>
          </p:cNvPr>
          <p:cNvSpPr txBox="1">
            <a:spLocks noChangeArrowheads="1"/>
          </p:cNvSpPr>
          <p:nvPr/>
        </p:nvSpPr>
        <p:spPr bwMode="auto">
          <a:xfrm>
            <a:off x="204506" y="7612334"/>
            <a:ext cx="6423212" cy="13926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sv-SE" altLang="sv-SE" sz="1100" b="1" dirty="0"/>
              <a:t>Conclusions</a:t>
            </a:r>
          </a:p>
          <a:p>
            <a:pPr>
              <a:spcBef>
                <a:spcPct val="50000"/>
              </a:spcBef>
            </a:pPr>
            <a:r>
              <a:rPr lang="sv-SE" altLang="sv-SE" sz="1050" dirty="0"/>
              <a:t>Commercial hatchery processes, though highly stressful, did not have significant impact on the coping mechanisms and long-term stress responses, showing substantial resilience in the White Leghorn hybrids. </a:t>
            </a:r>
          </a:p>
          <a:p>
            <a:pPr>
              <a:spcBef>
                <a:spcPct val="50000"/>
              </a:spcBef>
            </a:pPr>
            <a:r>
              <a:rPr lang="sv-SE" altLang="sv-SE" sz="1050" dirty="0"/>
              <a:t>Previous studies on hatchery practices identified differences in the immediate stress reponses to stressors, implying potential long-term impacts. Further research all the way into adulthood would shed more light on the effects of commercial processes on the welfare of laying hens.  </a:t>
            </a:r>
          </a:p>
        </p:txBody>
      </p:sp>
      <p:pic>
        <p:nvPicPr>
          <p:cNvPr id="6" name="Picture 5">
            <a:extLst>
              <a:ext uri="{FF2B5EF4-FFF2-40B4-BE49-F238E27FC236}">
                <a16:creationId xmlns:a16="http://schemas.microsoft.com/office/drawing/2014/main" id="{93B0C208-4B98-4717-BC1E-AB9D903EAD18}"/>
              </a:ext>
            </a:extLst>
          </p:cNvPr>
          <p:cNvPicPr>
            <a:picLocks noChangeAspect="1"/>
          </p:cNvPicPr>
          <p:nvPr/>
        </p:nvPicPr>
        <p:blipFill>
          <a:blip r:embed="rId3"/>
          <a:stretch>
            <a:fillRect/>
          </a:stretch>
        </p:blipFill>
        <p:spPr>
          <a:xfrm>
            <a:off x="3468623" y="2670267"/>
            <a:ext cx="3191141" cy="969496"/>
          </a:xfrm>
          <a:prstGeom prst="rect">
            <a:avLst/>
          </a:prstGeom>
        </p:spPr>
      </p:pic>
      <p:sp>
        <p:nvSpPr>
          <p:cNvPr id="7" name="TextBox 6">
            <a:extLst>
              <a:ext uri="{FF2B5EF4-FFF2-40B4-BE49-F238E27FC236}">
                <a16:creationId xmlns:a16="http://schemas.microsoft.com/office/drawing/2014/main" id="{477911F3-A682-4C78-B54C-12CF039C4B2E}"/>
              </a:ext>
            </a:extLst>
          </p:cNvPr>
          <p:cNvSpPr txBox="1"/>
          <p:nvPr/>
        </p:nvSpPr>
        <p:spPr>
          <a:xfrm>
            <a:off x="3581400" y="3639763"/>
            <a:ext cx="2971800" cy="233975"/>
          </a:xfrm>
          <a:prstGeom prst="rect">
            <a:avLst/>
          </a:prstGeom>
          <a:noFill/>
        </p:spPr>
        <p:txBody>
          <a:bodyPr wrap="square" rtlCol="0">
            <a:spAutoFit/>
          </a:bodyPr>
          <a:lstStyle/>
          <a:p>
            <a:pPr algn="just">
              <a:lnSpc>
                <a:spcPct val="150000"/>
              </a:lnSpc>
            </a:pPr>
            <a:r>
              <a:rPr lang="en-US" sz="700" b="1" dirty="0">
                <a:effectLst/>
                <a:latin typeface="+mj-lt"/>
                <a:ea typeface="Times New Roman" panose="02020603050405020304" pitchFamily="18" charset="0"/>
              </a:rPr>
              <a:t>Figure 1</a:t>
            </a:r>
            <a:r>
              <a:rPr lang="en-US" sz="700" dirty="0">
                <a:effectLst/>
                <a:latin typeface="+mj-lt"/>
                <a:ea typeface="Times New Roman" panose="02020603050405020304" pitchFamily="18" charset="0"/>
              </a:rPr>
              <a:t>. TI induction procedure (left). Chicken induced in TI (right). </a:t>
            </a:r>
            <a:endParaRPr lang="en-US" sz="700" dirty="0">
              <a:effectLst/>
              <a:latin typeface="+mj-lt"/>
              <a:ea typeface="Arial" panose="020B0604020202020204" pitchFamily="34" charset="0"/>
            </a:endParaRPr>
          </a:p>
        </p:txBody>
      </p:sp>
      <p:pic>
        <p:nvPicPr>
          <p:cNvPr id="16" name="Picture 15">
            <a:extLst>
              <a:ext uri="{FF2B5EF4-FFF2-40B4-BE49-F238E27FC236}">
                <a16:creationId xmlns:a16="http://schemas.microsoft.com/office/drawing/2014/main" id="{734FF6B9-E857-4EA1-B144-10A46B9A26FC}"/>
              </a:ext>
            </a:extLst>
          </p:cNvPr>
          <p:cNvPicPr>
            <a:picLocks noChangeAspect="1"/>
          </p:cNvPicPr>
          <p:nvPr/>
        </p:nvPicPr>
        <p:blipFill>
          <a:blip r:embed="rId4"/>
          <a:stretch>
            <a:fillRect/>
          </a:stretch>
        </p:blipFill>
        <p:spPr>
          <a:xfrm>
            <a:off x="2056720" y="5730147"/>
            <a:ext cx="2315155" cy="1400409"/>
          </a:xfrm>
          <a:prstGeom prst="rect">
            <a:avLst/>
          </a:prstGeom>
        </p:spPr>
      </p:pic>
      <p:sp>
        <p:nvSpPr>
          <p:cNvPr id="17" name="TextBox 16">
            <a:extLst>
              <a:ext uri="{FF2B5EF4-FFF2-40B4-BE49-F238E27FC236}">
                <a16:creationId xmlns:a16="http://schemas.microsoft.com/office/drawing/2014/main" id="{5666D26D-BF8E-4192-BAC1-4FF427933525}"/>
              </a:ext>
            </a:extLst>
          </p:cNvPr>
          <p:cNvSpPr txBox="1"/>
          <p:nvPr/>
        </p:nvSpPr>
        <p:spPr>
          <a:xfrm>
            <a:off x="238347" y="7134190"/>
            <a:ext cx="6172200" cy="430887"/>
          </a:xfrm>
          <a:prstGeom prst="rect">
            <a:avLst/>
          </a:prstGeom>
          <a:noFill/>
        </p:spPr>
        <p:txBody>
          <a:bodyPr wrap="square" rtlCol="0">
            <a:spAutoFit/>
          </a:bodyPr>
          <a:lstStyle/>
          <a:p>
            <a:r>
              <a:rPr lang="en-US" sz="700" b="1" dirty="0"/>
              <a:t>Figure 2</a:t>
            </a:r>
            <a:r>
              <a:rPr lang="en-US" sz="700" dirty="0"/>
              <a:t>. Asterisks signify P &lt; 0.001. Average righting times of each group during TI test before and after transport, </a:t>
            </a:r>
            <a:r>
              <a:rPr lang="sv-SE" altLang="sv-SE" sz="700" dirty="0">
                <a:latin typeface="+mj-lt"/>
              </a:rPr>
              <a:t>CC (N = 20), HC (N = 20)</a:t>
            </a:r>
            <a:r>
              <a:rPr lang="en-US" sz="700" dirty="0"/>
              <a:t> (left). Average blood plasma CORT concentrations of each group before and after regrouping, </a:t>
            </a:r>
            <a:r>
              <a:rPr lang="sv-SE" altLang="sv-SE" sz="700" dirty="0">
                <a:latin typeface="+mj-lt"/>
              </a:rPr>
              <a:t>CC (N = 25), HC (N = 25</a:t>
            </a:r>
            <a:r>
              <a:rPr lang="sv-SE" altLang="sv-SE" sz="800" dirty="0">
                <a:latin typeface="+mj-lt"/>
              </a:rPr>
              <a:t>)</a:t>
            </a:r>
            <a:r>
              <a:rPr lang="en-US" sz="700" dirty="0"/>
              <a:t> (middle). Average weight of each group from the first day to the third week (right).</a:t>
            </a:r>
          </a:p>
        </p:txBody>
      </p:sp>
      <p:cxnSp>
        <p:nvCxnSpPr>
          <p:cNvPr id="21" name="Straight Connector 20">
            <a:extLst>
              <a:ext uri="{FF2B5EF4-FFF2-40B4-BE49-F238E27FC236}">
                <a16:creationId xmlns:a16="http://schemas.microsoft.com/office/drawing/2014/main" id="{D412A651-9C00-4A16-8875-83C3A92C404E}"/>
              </a:ext>
            </a:extLst>
          </p:cNvPr>
          <p:cNvCxnSpPr/>
          <p:nvPr/>
        </p:nvCxnSpPr>
        <p:spPr bwMode="auto">
          <a:xfrm>
            <a:off x="204506" y="2514600"/>
            <a:ext cx="651757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a:extLst>
              <a:ext uri="{FF2B5EF4-FFF2-40B4-BE49-F238E27FC236}">
                <a16:creationId xmlns:a16="http://schemas.microsoft.com/office/drawing/2014/main" id="{BBED03F8-2531-4AB1-A934-38C54EBB7922}"/>
              </a:ext>
            </a:extLst>
          </p:cNvPr>
          <p:cNvCxnSpPr>
            <a:cxnSpLocks/>
          </p:cNvCxnSpPr>
          <p:nvPr/>
        </p:nvCxnSpPr>
        <p:spPr bwMode="auto">
          <a:xfrm>
            <a:off x="204506" y="1538464"/>
            <a:ext cx="6455258" cy="362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2058" name="Picture 2057">
            <a:extLst>
              <a:ext uri="{FF2B5EF4-FFF2-40B4-BE49-F238E27FC236}">
                <a16:creationId xmlns:a16="http://schemas.microsoft.com/office/drawing/2014/main" id="{BA0209E7-8E36-48E0-ACD8-D7E73D26A747}"/>
              </a:ext>
            </a:extLst>
          </p:cNvPr>
          <p:cNvPicPr>
            <a:picLocks noChangeAspect="1"/>
          </p:cNvPicPr>
          <p:nvPr/>
        </p:nvPicPr>
        <p:blipFill>
          <a:blip r:embed="rId5"/>
          <a:stretch>
            <a:fillRect/>
          </a:stretch>
        </p:blipFill>
        <p:spPr>
          <a:xfrm>
            <a:off x="4359438" y="5717579"/>
            <a:ext cx="2315155" cy="1425984"/>
          </a:xfrm>
          <a:prstGeom prst="rect">
            <a:avLst/>
          </a:prstGeom>
        </p:spPr>
      </p:pic>
      <p:pic>
        <p:nvPicPr>
          <p:cNvPr id="2060" name="Picture 2059">
            <a:extLst>
              <a:ext uri="{FF2B5EF4-FFF2-40B4-BE49-F238E27FC236}">
                <a16:creationId xmlns:a16="http://schemas.microsoft.com/office/drawing/2014/main" id="{8BEF90D4-E084-41EC-B477-35F9F0C97A29}"/>
              </a:ext>
            </a:extLst>
          </p:cNvPr>
          <p:cNvPicPr>
            <a:picLocks noChangeAspect="1"/>
          </p:cNvPicPr>
          <p:nvPr/>
        </p:nvPicPr>
        <p:blipFill>
          <a:blip r:embed="rId6"/>
          <a:stretch>
            <a:fillRect/>
          </a:stretch>
        </p:blipFill>
        <p:spPr>
          <a:xfrm>
            <a:off x="349991" y="5714307"/>
            <a:ext cx="1722116" cy="1425984"/>
          </a:xfrm>
          <a:prstGeom prst="rect">
            <a:avLst/>
          </a:prstGeom>
        </p:spPr>
      </p:pic>
      <p:cxnSp>
        <p:nvCxnSpPr>
          <p:cNvPr id="2062" name="Connector: Elbow 2061">
            <a:extLst>
              <a:ext uri="{FF2B5EF4-FFF2-40B4-BE49-F238E27FC236}">
                <a16:creationId xmlns:a16="http://schemas.microsoft.com/office/drawing/2014/main" id="{81D870FE-AB3B-451E-9D07-8BA51B72DF92}"/>
              </a:ext>
            </a:extLst>
          </p:cNvPr>
          <p:cNvCxnSpPr/>
          <p:nvPr/>
        </p:nvCxnSpPr>
        <p:spPr bwMode="auto">
          <a:xfrm rot="10800000" flipV="1">
            <a:off x="67664" y="3920995"/>
            <a:ext cx="6645876" cy="1752600"/>
          </a:xfrm>
          <a:prstGeom prst="bentConnector3">
            <a:avLst>
              <a:gd name="adj1" fmla="val 4959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65" name="Picture 2064" descr="A picture containing bird, chicken, gallinaceous bird, cat&#10;&#10;Description automatically generated">
            <a:extLst>
              <a:ext uri="{FF2B5EF4-FFF2-40B4-BE49-F238E27FC236}">
                <a16:creationId xmlns:a16="http://schemas.microsoft.com/office/drawing/2014/main" id="{8AA32ECA-CD69-45FA-9EC8-675EA7E44EE3}"/>
              </a:ext>
            </a:extLst>
          </p:cNvPr>
          <p:cNvPicPr>
            <a:picLocks noChangeAspect="1"/>
          </p:cNvPicPr>
          <p:nvPr/>
        </p:nvPicPr>
        <p:blipFill rotWithShape="1">
          <a:blip r:embed="rId7">
            <a:extLst>
              <a:ext uri="{28A0092B-C50C-407E-A947-70E740481C1C}">
                <a14:useLocalDpi xmlns:a14="http://schemas.microsoft.com/office/drawing/2010/main" val="0"/>
              </a:ext>
            </a:extLst>
          </a:blip>
          <a:srcRect r="33415"/>
          <a:stretch/>
        </p:blipFill>
        <p:spPr>
          <a:xfrm>
            <a:off x="1746538" y="4751680"/>
            <a:ext cx="1705987" cy="934351"/>
          </a:xfrm>
          <a:prstGeom prst="rect">
            <a:avLst/>
          </a:prstGeom>
          <a:effectLst>
            <a:softEdge rad="63500"/>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sv-SE"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sv-SE"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14517</TotalTime>
  <Words>409</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Matthias Laska</dc:creator>
  <cp:lastModifiedBy>Hedvika Suchankova</cp:lastModifiedBy>
  <cp:revision>23</cp:revision>
  <cp:lastPrinted>1601-01-01T00:00:00Z</cp:lastPrinted>
  <dcterms:created xsi:type="dcterms:W3CDTF">1601-01-01T00:00:00Z</dcterms:created>
  <dcterms:modified xsi:type="dcterms:W3CDTF">2022-05-23T06:54:28Z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